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Light" charset="1" panose="020B0306030504020204"/>
      <p:regular r:id="rId16"/>
    </p:embeddedFont>
    <p:embeddedFont>
      <p:font typeface="Open Sans Light Italics" charset="1" panose="020B0306030504020204"/>
      <p:regular r:id="rId17"/>
    </p:embeddedFont>
    <p:embeddedFont>
      <p:font typeface="Open Sans Ultra-Bold" charset="1" panose="00000000000000000000"/>
      <p:regular r:id="rId18"/>
    </p:embeddedFont>
    <p:embeddedFont>
      <p:font typeface="Open Sans Ultra-Bold Italics" charset="1" panose="00000000000000000000"/>
      <p:regular r:id="rId19"/>
    </p:embeddedFont>
    <p:embeddedFont>
      <p:font typeface="Montserrat" charset="1" panose="00000500000000000000"/>
      <p:regular r:id="rId20"/>
    </p:embeddedFont>
    <p:embeddedFont>
      <p:font typeface="Montserrat Bold" charset="1" panose="00000800000000000000"/>
      <p:regular r:id="rId21"/>
    </p:embeddedFont>
    <p:embeddedFont>
      <p:font typeface="Montserrat Italics" charset="1" panose="00000500000000000000"/>
      <p:regular r:id="rId22"/>
    </p:embeddedFont>
    <p:embeddedFont>
      <p:font typeface="Montserrat Bold Italics" charset="1" panose="00000800000000000000"/>
      <p:regular r:id="rId23"/>
    </p:embeddedFont>
    <p:embeddedFont>
      <p:font typeface="Montserrat Thin" charset="1" panose="00000300000000000000"/>
      <p:regular r:id="rId24"/>
    </p:embeddedFont>
    <p:embeddedFont>
      <p:font typeface="Montserrat Thin Italics" charset="1" panose="00000300000000000000"/>
      <p:regular r:id="rId25"/>
    </p:embeddedFont>
    <p:embeddedFont>
      <p:font typeface="Montserrat Extra-Light" charset="1" panose="00000300000000000000"/>
      <p:regular r:id="rId26"/>
    </p:embeddedFont>
    <p:embeddedFont>
      <p:font typeface="Montserrat Extra-Light Italics" charset="1" panose="00000300000000000000"/>
      <p:regular r:id="rId27"/>
    </p:embeddedFont>
    <p:embeddedFont>
      <p:font typeface="Montserrat Light" charset="1" panose="00000400000000000000"/>
      <p:regular r:id="rId28"/>
    </p:embeddedFont>
    <p:embeddedFont>
      <p:font typeface="Montserrat Light Italics" charset="1" panose="00000400000000000000"/>
      <p:regular r:id="rId29"/>
    </p:embeddedFont>
    <p:embeddedFont>
      <p:font typeface="Montserrat Medium" charset="1" panose="00000600000000000000"/>
      <p:regular r:id="rId30"/>
    </p:embeddedFont>
    <p:embeddedFont>
      <p:font typeface="Montserrat Medium Italics" charset="1" panose="00000600000000000000"/>
      <p:regular r:id="rId31"/>
    </p:embeddedFont>
    <p:embeddedFont>
      <p:font typeface="Montserrat Semi-Bold" charset="1" panose="00000700000000000000"/>
      <p:regular r:id="rId32"/>
    </p:embeddedFont>
    <p:embeddedFont>
      <p:font typeface="Montserrat Semi-Bold Italics" charset="1" panose="00000700000000000000"/>
      <p:regular r:id="rId33"/>
    </p:embeddedFont>
    <p:embeddedFont>
      <p:font typeface="Montserrat Ultra-Bold" charset="1" panose="00000900000000000000"/>
      <p:regular r:id="rId34"/>
    </p:embeddedFont>
    <p:embeddedFont>
      <p:font typeface="Montserrat Ultra-Bold Italics" charset="1" panose="00000900000000000000"/>
      <p:regular r:id="rId35"/>
    </p:embeddedFont>
    <p:embeddedFont>
      <p:font typeface="Montserrat Heavy" charset="1" panose="00000A00000000000000"/>
      <p:regular r:id="rId36"/>
    </p:embeddedFont>
    <p:embeddedFont>
      <p:font typeface="Montserrat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29775" y="4088040"/>
            <a:ext cx="12294839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>
                <a:solidFill>
                  <a:srgbClr val="1211CA"/>
                </a:solidFill>
                <a:latin typeface="Montserrat Bold"/>
              </a:rPr>
              <a:t>STUDY CASE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7269" y="5505007"/>
            <a:ext cx="9288593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 spc="963">
                <a:solidFill>
                  <a:srgbClr val="101010"/>
                </a:solidFill>
                <a:latin typeface="Montserrat Classic"/>
              </a:rPr>
              <a:t>HOW TO ACHIEVE FAST SUCCESS OF A SHARED BIKE RENTAL BUSINESS?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500955" y="1866623"/>
            <a:ext cx="2758345" cy="245871"/>
            <a:chOff x="0" y="0"/>
            <a:chExt cx="726478" cy="647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769329" y="952500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Cyclistic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781793" y="4186261"/>
            <a:ext cx="6477507" cy="6100739"/>
            <a:chOff x="0" y="0"/>
            <a:chExt cx="8636677" cy="813431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13634" t="0" r="13634" b="0"/>
            <a:stretch>
              <a:fillRect/>
            </a:stretch>
          </p:blipFill>
          <p:spPr>
            <a:xfrm flipH="false" flipV="false">
              <a:off x="0" y="0"/>
              <a:ext cx="8636677" cy="8134319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28700" y="2764281"/>
            <a:ext cx="5922266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1211CA"/>
                </a:solidFill>
                <a:latin typeface="Montserrat Heavy"/>
              </a:rPr>
              <a:t>Who is Cyclistic?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041158"/>
            <a:ext cx="5922266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F9B314"/>
                </a:solidFill>
                <a:latin typeface="Montserrat Heavy"/>
              </a:rPr>
              <a:t>Whats the goal?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547183"/>
            <a:ext cx="811530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It is a fictional Chicago shared bike rental company.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81075"/>
            <a:ext cx="3489971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3769329" y="952500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Context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7492068"/>
            <a:ext cx="7995259" cy="1140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Understand differences in the use of Cyclistic bikes between casual (one trip or one day pass) cyclists and annual members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7009935"/>
            <a:ext cx="621030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211CA"/>
                </a:solidFill>
                <a:latin typeface="Montserrat Classic Bold"/>
              </a:rPr>
              <a:t>The Ideas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856117"/>
            <a:ext cx="6210300" cy="75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Maximize the number of annual memberships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50575" y="4499439"/>
            <a:ext cx="678594" cy="603949"/>
          </a:xfrm>
          <a:custGeom>
            <a:avLst/>
            <a:gdLst/>
            <a:ahLst/>
            <a:cxnLst/>
            <a:rect r="r" b="b" t="t" l="l"/>
            <a:pathLst>
              <a:path h="603949" w="678594">
                <a:moveTo>
                  <a:pt x="0" y="0"/>
                </a:moveTo>
                <a:lnTo>
                  <a:pt x="678595" y="0"/>
                </a:lnTo>
                <a:lnTo>
                  <a:pt x="678595" y="603949"/>
                </a:lnTo>
                <a:lnTo>
                  <a:pt x="0" y="6039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500955" y="2413635"/>
            <a:ext cx="2758345" cy="245871"/>
            <a:chOff x="0" y="0"/>
            <a:chExt cx="726478" cy="647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014358" y="4478056"/>
            <a:ext cx="689610" cy="689610"/>
          </a:xfrm>
          <a:custGeom>
            <a:avLst/>
            <a:gdLst/>
            <a:ahLst/>
            <a:cxnLst/>
            <a:rect r="r" b="b" t="t" l="l"/>
            <a:pathLst>
              <a:path h="689610" w="689610">
                <a:moveTo>
                  <a:pt x="0" y="0"/>
                </a:moveTo>
                <a:lnTo>
                  <a:pt x="689610" y="0"/>
                </a:lnTo>
                <a:lnTo>
                  <a:pt x="689610" y="689610"/>
                </a:lnTo>
                <a:lnTo>
                  <a:pt x="0" y="6896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796491" y="4434026"/>
            <a:ext cx="810335" cy="810335"/>
          </a:xfrm>
          <a:custGeom>
            <a:avLst/>
            <a:gdLst/>
            <a:ahLst/>
            <a:cxnLst/>
            <a:rect r="r" b="b" t="t" l="l"/>
            <a:pathLst>
              <a:path h="810335" w="810335">
                <a:moveTo>
                  <a:pt x="0" y="0"/>
                </a:moveTo>
                <a:lnTo>
                  <a:pt x="810335" y="0"/>
                </a:lnTo>
                <a:lnTo>
                  <a:pt x="810335" y="810335"/>
                </a:lnTo>
                <a:lnTo>
                  <a:pt x="0" y="8103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76885" y="3058167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F9B314"/>
                </a:solidFill>
                <a:latin typeface="Montserrat Heavy"/>
              </a:rPr>
              <a:t>Steps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89971" y="5412982"/>
            <a:ext cx="4670966" cy="369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Data provided by Motivate International Inc.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Data selected from June 2022 to June 2023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Data is stored in a secure company server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Data cleaned and formats matched in R</a:t>
            </a:r>
          </a:p>
          <a:p>
            <a:pPr>
              <a:lnSpc>
                <a:spcPts val="2940"/>
              </a:lnSpc>
            </a:pPr>
          </a:p>
          <a:p>
            <a:pPr>
              <a:lnSpc>
                <a:spcPts val="294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3018293" y="4439956"/>
            <a:ext cx="2580738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1211CA"/>
                </a:solidFill>
                <a:latin typeface="Montserrat Classic Bold"/>
              </a:rPr>
              <a:t>Prepare, organize and clean data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21651" y="4604233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1211CA"/>
                </a:solidFill>
                <a:latin typeface="Montserrat Classic Bold"/>
              </a:rPr>
              <a:t>Analyze Data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067810" y="4560204"/>
            <a:ext cx="2580738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1211CA"/>
                </a:solidFill>
                <a:latin typeface="Montserrat Classic Bold"/>
              </a:rPr>
              <a:t>Results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25835" y="5412982"/>
            <a:ext cx="3919404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Data analysis made in R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Calculated statistical values and resumed data</a:t>
            </a:r>
          </a:p>
          <a:p>
            <a:pPr>
              <a:lnSpc>
                <a:spcPts val="294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729144" y="5368953"/>
            <a:ext cx="3919404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Graphs were created on R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2D262A"/>
                </a:solidFill>
                <a:latin typeface="Montserrat Classic"/>
              </a:rPr>
              <a:t>Recommendations are presented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75384" y="1729740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Workflow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14315" y="1642918"/>
            <a:ext cx="2758345" cy="245871"/>
            <a:chOff x="0" y="0"/>
            <a:chExt cx="726478" cy="647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081341" y="1137228"/>
            <a:ext cx="9650803" cy="7816758"/>
          </a:xfrm>
          <a:custGeom>
            <a:avLst/>
            <a:gdLst/>
            <a:ahLst/>
            <a:cxnLst/>
            <a:rect r="r" b="b" t="t" l="l"/>
            <a:pathLst>
              <a:path h="7816758" w="9650803">
                <a:moveTo>
                  <a:pt x="0" y="0"/>
                </a:moveTo>
                <a:lnTo>
                  <a:pt x="9650803" y="0"/>
                </a:lnTo>
                <a:lnTo>
                  <a:pt x="9650803" y="7816758"/>
                </a:lnTo>
                <a:lnTo>
                  <a:pt x="0" y="78167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1084" y="3333068"/>
            <a:ext cx="3928087" cy="1519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1211CA"/>
                </a:solidFill>
                <a:latin typeface="Montserrat Heavy"/>
              </a:rPr>
              <a:t>Average trip length per day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1084" y="4993957"/>
            <a:ext cx="4256895" cy="37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20"/>
              </a:lnSpc>
            </a:pPr>
            <a:r>
              <a:rPr lang="en-US" sz="3000">
                <a:solidFill>
                  <a:srgbClr val="F9B314"/>
                </a:solidFill>
                <a:latin typeface="Montserrat Heavy"/>
              </a:rPr>
              <a:t>Casual vs Members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69329" y="952500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Results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844229" y="8977630"/>
            <a:ext cx="6887914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Open Sans Bold"/>
              </a:rPr>
              <a:t>Data from June 2022 to June 2023 Source: summarized final 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14315" y="1642918"/>
            <a:ext cx="2758345" cy="245871"/>
            <a:chOff x="0" y="0"/>
            <a:chExt cx="726478" cy="647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71084" y="3333068"/>
            <a:ext cx="3928087" cy="1024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1211CA"/>
                </a:solidFill>
                <a:latin typeface="Montserrat Heavy"/>
              </a:rPr>
              <a:t>Total trips per day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71084" y="4433777"/>
            <a:ext cx="4256895" cy="37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20"/>
              </a:lnSpc>
            </a:pPr>
            <a:r>
              <a:rPr lang="en-US" sz="3000">
                <a:solidFill>
                  <a:srgbClr val="F9B314"/>
                </a:solidFill>
                <a:latin typeface="Montserrat Heavy"/>
              </a:rPr>
              <a:t>Casual vs Members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69329" y="952500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5081341" y="1137228"/>
            <a:ext cx="9650803" cy="7806950"/>
          </a:xfrm>
          <a:custGeom>
            <a:avLst/>
            <a:gdLst/>
            <a:ahLst/>
            <a:cxnLst/>
            <a:rect r="r" b="b" t="t" l="l"/>
            <a:pathLst>
              <a:path h="7806950" w="9650803">
                <a:moveTo>
                  <a:pt x="0" y="0"/>
                </a:moveTo>
                <a:lnTo>
                  <a:pt x="9650803" y="0"/>
                </a:lnTo>
                <a:lnTo>
                  <a:pt x="9650803" y="7806950"/>
                </a:lnTo>
                <a:lnTo>
                  <a:pt x="0" y="7806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844229" y="9103677"/>
            <a:ext cx="6887914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</a:pPr>
            <a:r>
              <a:rPr lang="en-US" sz="1699">
                <a:solidFill>
                  <a:srgbClr val="000000"/>
                </a:solidFill>
                <a:latin typeface="Open Sans Bold"/>
              </a:rPr>
              <a:t>Data from June 2022 to June 2023 Source: summarized final 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20823" y="0"/>
            <a:ext cx="7067177" cy="5358043"/>
            <a:chOff x="0" y="0"/>
            <a:chExt cx="9422903" cy="714405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061" t="0" r="6061" b="0"/>
            <a:stretch>
              <a:fillRect/>
            </a:stretch>
          </p:blipFill>
          <p:spPr>
            <a:xfrm flipH="false" flipV="false">
              <a:off x="0" y="0"/>
              <a:ext cx="9422903" cy="714405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529655" y="9012429"/>
            <a:ext cx="2758345" cy="245871"/>
            <a:chOff x="0" y="0"/>
            <a:chExt cx="726478" cy="647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53864" y="4561965"/>
            <a:ext cx="4881934" cy="2711053"/>
            <a:chOff x="0" y="0"/>
            <a:chExt cx="1624330" cy="9020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1910" y="43180"/>
              <a:ext cx="1576070" cy="853769"/>
            </a:xfrm>
            <a:custGeom>
              <a:avLst/>
              <a:gdLst/>
              <a:ahLst/>
              <a:cxnLst/>
              <a:rect r="r" b="b" t="t" l="l"/>
              <a:pathLst>
                <a:path h="853769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853769"/>
                  </a:lnTo>
                  <a:lnTo>
                    <a:pt x="0" y="853769"/>
                  </a:lnTo>
                  <a:close/>
                </a:path>
              </a:pathLst>
            </a:custGeom>
            <a:solidFill>
              <a:srgbClr val="77838D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5560" y="35560"/>
              <a:ext cx="1588770" cy="866469"/>
            </a:xfrm>
            <a:custGeom>
              <a:avLst/>
              <a:gdLst/>
              <a:ahLst/>
              <a:cxnLst/>
              <a:rect r="r" b="b" t="t" l="l"/>
              <a:pathLst>
                <a:path h="866469" w="1588770">
                  <a:moveTo>
                    <a:pt x="1588770" y="866469"/>
                  </a:moveTo>
                  <a:lnTo>
                    <a:pt x="0" y="866469"/>
                  </a:lnTo>
                  <a:lnTo>
                    <a:pt x="0" y="0"/>
                  </a:lnTo>
                  <a:lnTo>
                    <a:pt x="1588770" y="0"/>
                  </a:lnTo>
                  <a:lnTo>
                    <a:pt x="1588770" y="866469"/>
                  </a:lnTo>
                  <a:close/>
                  <a:moveTo>
                    <a:pt x="12700" y="853769"/>
                  </a:moveTo>
                  <a:lnTo>
                    <a:pt x="1576070" y="853769"/>
                  </a:lnTo>
                  <a:lnTo>
                    <a:pt x="1576070" y="12700"/>
                  </a:lnTo>
                  <a:lnTo>
                    <a:pt x="12700" y="12700"/>
                  </a:lnTo>
                  <a:lnTo>
                    <a:pt x="12700" y="8537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76070" cy="853769"/>
            </a:xfrm>
            <a:custGeom>
              <a:avLst/>
              <a:gdLst/>
              <a:ahLst/>
              <a:cxnLst/>
              <a:rect r="r" b="b" t="t" l="l"/>
              <a:pathLst>
                <a:path h="853769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853769"/>
                  </a:lnTo>
                  <a:lnTo>
                    <a:pt x="0" y="853769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064052" y="4561965"/>
            <a:ext cx="4881934" cy="2711053"/>
            <a:chOff x="0" y="0"/>
            <a:chExt cx="1624330" cy="90202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1910" y="43180"/>
              <a:ext cx="1576070" cy="853769"/>
            </a:xfrm>
            <a:custGeom>
              <a:avLst/>
              <a:gdLst/>
              <a:ahLst/>
              <a:cxnLst/>
              <a:rect r="r" b="b" t="t" l="l"/>
              <a:pathLst>
                <a:path h="853769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853769"/>
                  </a:lnTo>
                  <a:lnTo>
                    <a:pt x="0" y="853769"/>
                  </a:lnTo>
                  <a:close/>
                </a:path>
              </a:pathLst>
            </a:custGeom>
            <a:solidFill>
              <a:srgbClr val="77838D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5560" y="35560"/>
              <a:ext cx="1588770" cy="866469"/>
            </a:xfrm>
            <a:custGeom>
              <a:avLst/>
              <a:gdLst/>
              <a:ahLst/>
              <a:cxnLst/>
              <a:rect r="r" b="b" t="t" l="l"/>
              <a:pathLst>
                <a:path h="866469" w="1588770">
                  <a:moveTo>
                    <a:pt x="1588770" y="866469"/>
                  </a:moveTo>
                  <a:lnTo>
                    <a:pt x="0" y="866469"/>
                  </a:lnTo>
                  <a:lnTo>
                    <a:pt x="0" y="0"/>
                  </a:lnTo>
                  <a:lnTo>
                    <a:pt x="1588770" y="0"/>
                  </a:lnTo>
                  <a:lnTo>
                    <a:pt x="1588770" y="866469"/>
                  </a:lnTo>
                  <a:close/>
                  <a:moveTo>
                    <a:pt x="12700" y="853769"/>
                  </a:moveTo>
                  <a:lnTo>
                    <a:pt x="1576070" y="853769"/>
                  </a:lnTo>
                  <a:lnTo>
                    <a:pt x="1576070" y="12700"/>
                  </a:lnTo>
                  <a:lnTo>
                    <a:pt x="12700" y="12700"/>
                  </a:lnTo>
                  <a:lnTo>
                    <a:pt x="12700" y="85376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76070" cy="853769"/>
            </a:xfrm>
            <a:custGeom>
              <a:avLst/>
              <a:gdLst/>
              <a:ahLst/>
              <a:cxnLst/>
              <a:rect r="r" b="b" t="t" l="l"/>
              <a:pathLst>
                <a:path h="853769" w="1576070">
                  <a:moveTo>
                    <a:pt x="0" y="0"/>
                  </a:moveTo>
                  <a:lnTo>
                    <a:pt x="1576070" y="0"/>
                  </a:lnTo>
                  <a:lnTo>
                    <a:pt x="1576070" y="853769"/>
                  </a:lnTo>
                  <a:lnTo>
                    <a:pt x="0" y="853769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24452" y="3547844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1211CA"/>
                </a:solidFill>
                <a:latin typeface="Montserrat Heavy"/>
              </a:rPr>
              <a:t>Conclusions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6081" y="5271696"/>
            <a:ext cx="4517498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The average occasional user trip  is longer than members trip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754411" y="8389494"/>
            <a:ext cx="3489971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Conclusions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246270" y="4862081"/>
            <a:ext cx="4517498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There is an increment in number of trips for casual users for weekends against members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20823" y="0"/>
            <a:ext cx="7067177" cy="5358043"/>
            <a:chOff x="0" y="0"/>
            <a:chExt cx="9422903" cy="714405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061" t="0" r="6061" b="0"/>
            <a:stretch>
              <a:fillRect/>
            </a:stretch>
          </p:blipFill>
          <p:spPr>
            <a:xfrm flipH="false" flipV="false">
              <a:off x="0" y="0"/>
              <a:ext cx="9422903" cy="714405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3212340" y="9012429"/>
            <a:ext cx="5075660" cy="261529"/>
            <a:chOff x="0" y="0"/>
            <a:chExt cx="1336799" cy="688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36799" cy="68880"/>
            </a:xfrm>
            <a:custGeom>
              <a:avLst/>
              <a:gdLst/>
              <a:ahLst/>
              <a:cxnLst/>
              <a:rect r="r" b="b" t="t" l="l"/>
              <a:pathLst>
                <a:path h="68880" w="1336799">
                  <a:moveTo>
                    <a:pt x="0" y="0"/>
                  </a:moveTo>
                  <a:lnTo>
                    <a:pt x="1336799" y="0"/>
                  </a:lnTo>
                  <a:lnTo>
                    <a:pt x="1336799" y="68880"/>
                  </a:lnTo>
                  <a:lnTo>
                    <a:pt x="0" y="68880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36081" y="2166910"/>
            <a:ext cx="6448950" cy="52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F9B314"/>
                </a:solidFill>
                <a:latin typeface="Montserrat Heavy"/>
              </a:rPr>
              <a:t>Recomendations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5246" y="3214302"/>
            <a:ext cx="8940800" cy="459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Create a marketing campaign in the place of the docks during the weekend.</a:t>
            </a:r>
          </a:p>
          <a:p>
            <a:pPr>
              <a:lnSpc>
                <a:spcPts val="3359"/>
              </a:lnSpc>
            </a:pP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Increase the online ads during the weekend to get more casual users registered as annual members.</a:t>
            </a:r>
          </a:p>
          <a:p>
            <a:pPr>
              <a:lnSpc>
                <a:spcPts val="3359"/>
              </a:lnSpc>
            </a:pP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Get more detailed data like (user age) to create a specific marketing campaign.</a:t>
            </a:r>
          </a:p>
          <a:p>
            <a:pPr>
              <a:lnSpc>
                <a:spcPts val="3359"/>
              </a:lnSpc>
            </a:pP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Give a discount for the first year for frequent casual users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71519" y="8389494"/>
            <a:ext cx="46486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Recommendations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5143500"/>
            <a:chOff x="0" y="0"/>
            <a:chExt cx="55859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1354667"/>
            </a:xfrm>
            <a:custGeom>
              <a:avLst/>
              <a:gdLst/>
              <a:ahLst/>
              <a:cxnLst/>
              <a:rect r="r" b="b" t="t" l="l"/>
              <a:pathLst>
                <a:path h="1354667" w="55859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0955" y="1866623"/>
            <a:ext cx="2758345" cy="245871"/>
            <a:chOff x="0" y="0"/>
            <a:chExt cx="726478" cy="647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64756"/>
            </a:xfrm>
            <a:custGeom>
              <a:avLst/>
              <a:gdLst/>
              <a:ahLst/>
              <a:cxnLst/>
              <a:rect r="r" b="b" t="t" l="l"/>
              <a:pathLst>
                <a:path h="64756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94627" y="4105507"/>
            <a:ext cx="9288593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>
                <a:solidFill>
                  <a:srgbClr val="1211CA"/>
                </a:solidFill>
                <a:latin typeface="Montserrat Ultra-Bold"/>
              </a:rPr>
              <a:t>THANK YOU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997446" y="8636800"/>
            <a:ext cx="226185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sz="2800">
                <a:solidFill>
                  <a:srgbClr val="101010"/>
                </a:solidFill>
                <a:latin typeface="Montserrat Classic"/>
              </a:rPr>
              <a:t>End Slide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69329" y="952500"/>
            <a:ext cx="3489971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 algn="r">
              <a:lnSpc>
                <a:spcPts val="504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20823" y="0"/>
            <a:ext cx="7067177" cy="5358043"/>
            <a:chOff x="0" y="0"/>
            <a:chExt cx="9422903" cy="714405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874" t="0" r="7874" b="0"/>
            <a:stretch>
              <a:fillRect/>
            </a:stretch>
          </p:blipFill>
          <p:spPr>
            <a:xfrm flipH="false" flipV="false">
              <a:off x="0" y="0"/>
              <a:ext cx="9422903" cy="714405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6406477" y="9012429"/>
            <a:ext cx="1881523" cy="151926"/>
            <a:chOff x="0" y="0"/>
            <a:chExt cx="495545" cy="400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95545" cy="40013"/>
            </a:xfrm>
            <a:custGeom>
              <a:avLst/>
              <a:gdLst/>
              <a:ahLst/>
              <a:cxnLst/>
              <a:rect r="r" b="b" t="t" l="l"/>
              <a:pathLst>
                <a:path h="40013" w="495545">
                  <a:moveTo>
                    <a:pt x="0" y="0"/>
                  </a:moveTo>
                  <a:lnTo>
                    <a:pt x="495545" y="0"/>
                  </a:lnTo>
                  <a:lnTo>
                    <a:pt x="495545" y="40013"/>
                  </a:lnTo>
                  <a:lnTo>
                    <a:pt x="0" y="40013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574847"/>
            <a:ext cx="1856645" cy="68071"/>
            <a:chOff x="0" y="0"/>
            <a:chExt cx="488993" cy="179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8993" cy="17928"/>
            </a:xfrm>
            <a:custGeom>
              <a:avLst/>
              <a:gdLst/>
              <a:ahLst/>
              <a:cxnLst/>
              <a:rect r="r" b="b" t="t" l="l"/>
              <a:pathLst>
                <a:path h="17928" w="488993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36081" y="2195485"/>
            <a:ext cx="6448950" cy="683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75"/>
              </a:lnSpc>
            </a:pPr>
            <a:r>
              <a:rPr lang="en-US" sz="5399">
                <a:solidFill>
                  <a:srgbClr val="F9B314"/>
                </a:solidFill>
                <a:latin typeface="Montserrat Heavy"/>
              </a:rPr>
              <a:t>Extra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5246" y="3214302"/>
            <a:ext cx="10162088" cy="4177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Datasets obtained from https://divvy-tripdata.s3.amazonaws.com/index.html provided by  Motivate International Inc.</a:t>
            </a:r>
          </a:p>
          <a:p>
            <a:pPr>
              <a:lnSpc>
                <a:spcPts val="3359"/>
              </a:lnSpc>
            </a:pP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R Markdown Notebook available to check the cleaning and analysis process.</a:t>
            </a:r>
          </a:p>
          <a:p>
            <a:pPr>
              <a:lnSpc>
                <a:spcPts val="3359"/>
              </a:lnSpc>
            </a:pP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D262A"/>
                </a:solidFill>
                <a:latin typeface="Montserrat Classic"/>
              </a:rPr>
              <a:t>The summarized .csv file is attached to check the final data.</a:t>
            </a:r>
          </a:p>
          <a:p>
            <a:pPr>
              <a:lnSpc>
                <a:spcPts val="3359"/>
              </a:lnSpc>
            </a:pPr>
          </a:p>
          <a:p>
            <a:pPr>
              <a:lnSpc>
                <a:spcPts val="335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471519" y="8389494"/>
            <a:ext cx="46486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3600">
                <a:solidFill>
                  <a:srgbClr val="101010"/>
                </a:solidFill>
                <a:latin typeface="Montserrat Classic Bold"/>
              </a:rPr>
              <a:t>Extra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981075"/>
            <a:ext cx="148737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101010"/>
                </a:solidFill>
                <a:latin typeface="Montserrat Classic Bold"/>
              </a:rPr>
              <a:t>Cyclistic</a:t>
            </a:r>
          </a:p>
          <a:p>
            <a:pPr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DAFoekkW0YM</dc:identifier>
  <dcterms:modified xsi:type="dcterms:W3CDTF">2011-08-01T06:04:30Z</dcterms:modified>
  <cp:revision>1</cp:revision>
  <dc:title>Project</dc:title>
</cp:coreProperties>
</file>

<file path=docProps/thumbnail.jpeg>
</file>